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73" r:id="rId3"/>
    <p:sldId id="274" r:id="rId4"/>
    <p:sldId id="275" r:id="rId5"/>
    <p:sldId id="277" r:id="rId6"/>
    <p:sldId id="27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3"/>
    <p:restoredTop sz="94545"/>
  </p:normalViewPr>
  <p:slideViewPr>
    <p:cSldViewPr snapToGrid="0">
      <p:cViewPr>
        <p:scale>
          <a:sx n="77" d="100"/>
          <a:sy n="77" d="100"/>
        </p:scale>
        <p:origin x="7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10AC-7DE1-394E-B779-2DC5C36F84F6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BF15-7AC0-FA45-99C5-A6E18EA1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EC49-AD31-BCC7-2405-5F381C8D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A1327-40E3-E90C-CBE1-ECC306FF0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8B37-DFA3-CA47-04C5-C06246E9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432F8-9E1C-B974-3218-DB9FDE394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14594"/>
            <a:ext cx="10515600" cy="5062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81EC8-5B84-F659-E44B-58D4A9BC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19AC4-341C-8B40-075B-76AB4094CC1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5F2C2-C854-7AB8-B72B-B39EFFB6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7530-5DAF-1772-EA84-C3CC2BF0E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FCC23-DF2B-EC28-4BAB-7DD45BBA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4CD5-312B-6BA7-4852-9EE8524B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7B8F-74E8-5065-DE6D-F20E0B15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37" y="1109183"/>
            <a:ext cx="11622078" cy="5067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286F-BA73-9DBB-0BED-19FC4BA5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C02809-3A02-07C9-6AB7-119E82120CA2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81380-4938-53A6-EAE9-5073C21E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9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CCE6-6ABD-E08A-B2D0-E096A63C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99ED2-1335-2A7E-1B3A-4CA4BE6B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6DCE3-053C-202F-3F0E-1F814BEE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9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353B-B16E-AB91-377F-E09C04B6C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333B5-B669-6DA3-2F01-E140B20A9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75178-E83F-9E6B-3C1E-A49FF647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926" y="38374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5BB2-ECBE-AB50-E120-899A583A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A0F7A-5DF9-FBED-762A-39C516A597DF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93092D-A279-6021-BDF2-30CF808C6B1F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04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21E74-E4B2-7159-FC95-BED49F455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709B8-688C-6785-59F8-AB1D16623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855D4-BD54-1063-F3C1-067EE3580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A5F61-55A9-599A-5263-E47A100EC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76C85-3361-F742-1168-7B0F197B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2EDEF-CCA8-1D2D-BF2B-72ADF420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4F8C4-9C9D-91B4-E223-15A123BEDE1B}"/>
              </a:ext>
            </a:extLst>
          </p:cNvPr>
          <p:cNvSpPr/>
          <p:nvPr/>
        </p:nvSpPr>
        <p:spPr>
          <a:xfrm>
            <a:off x="0" y="391886"/>
            <a:ext cx="12192000" cy="59566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7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49F0-A574-65A1-4E59-D048FACF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43CE-15A6-2D5B-79DA-4E9A89D2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68701"/>
            <a:ext cx="6172200" cy="46923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11B22-014E-E2EF-D897-ABF4AB403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68701"/>
            <a:ext cx="3932237" cy="4700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38FA-1303-2C79-A325-2B09F19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912C08-4DA6-5485-66FB-D57B58878F5A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FD626C-B64F-147E-DBA3-335686016CB5}"/>
              </a:ext>
            </a:extLst>
          </p:cNvPr>
          <p:cNvSpPr txBox="1">
            <a:spLocks/>
          </p:cNvSpPr>
          <p:nvPr/>
        </p:nvSpPr>
        <p:spPr>
          <a:xfrm>
            <a:off x="6852137" y="194690"/>
            <a:ext cx="4721244" cy="79545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0" i="0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92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FCD284-6EC6-15B7-4E8F-BB8B31B75DE8}"/>
              </a:ext>
            </a:extLst>
          </p:cNvPr>
          <p:cNvSpPr/>
          <p:nvPr/>
        </p:nvSpPr>
        <p:spPr>
          <a:xfrm>
            <a:off x="6844471" y="194689"/>
            <a:ext cx="4728909" cy="7954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B477C-A3E9-CBBF-D764-5482FE141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2469"/>
            <a:ext cx="6172200" cy="47085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1DFD-FBF5-2E21-137F-B6E8321B7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2469"/>
            <a:ext cx="3932237" cy="47165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8B800-0AF3-F9DB-387A-CD45B3F8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5653A8-84B2-D8CA-004F-16352ACCB8BE}"/>
              </a:ext>
            </a:extLst>
          </p:cNvPr>
          <p:cNvSpPr/>
          <p:nvPr/>
        </p:nvSpPr>
        <p:spPr>
          <a:xfrm>
            <a:off x="0" y="6349399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33642-F412-09DD-1C35-990B5A355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A915-ED34-9A57-3EE3-1ECF7A3EC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502" y="64211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C6722-B180-FC4D-98B4-2862E911EB1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107;p17" descr="Google Shape;107;p17">
            <a:extLst>
              <a:ext uri="{FF2B5EF4-FFF2-40B4-BE49-F238E27FC236}">
                <a16:creationId xmlns:a16="http://schemas.microsoft.com/office/drawing/2014/main" id="{4B077A54-5F2C-9868-733B-772D77E0E5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365575"/>
            <a:ext cx="3105714" cy="4870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32F0F8-F501-9510-641D-6BDAC90F73B0}"/>
              </a:ext>
            </a:extLst>
          </p:cNvPr>
          <p:cNvSpPr/>
          <p:nvPr/>
        </p:nvSpPr>
        <p:spPr>
          <a:xfrm>
            <a:off x="0" y="0"/>
            <a:ext cx="12192000" cy="5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3946-B562-39D3-3D9C-00B7575BC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0361"/>
            <a:ext cx="9144000" cy="1347738"/>
          </a:xfrm>
        </p:spPr>
        <p:txBody>
          <a:bodyPr anchor="ctr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SPECFEM++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D7591-60EF-2494-620A-9ED2F18C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6258"/>
            <a:ext cx="9144000" cy="5985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Rohit Kakodkar,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Congyue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Cui &amp; Lucas Sawade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Computing/Geosciences Department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8D597C4-090D-9B69-66AE-8A921AE4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059" y="5088837"/>
            <a:ext cx="1109643" cy="121052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8D0418-DC2A-6F9D-FC1A-8F9C6622D6CE}"/>
              </a:ext>
            </a:extLst>
          </p:cNvPr>
          <p:cNvSpPr/>
          <p:nvPr/>
        </p:nvSpPr>
        <p:spPr>
          <a:xfrm>
            <a:off x="159025" y="357809"/>
            <a:ext cx="2635291" cy="34077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CIG Meeting, Breckenridge, 2025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4AF939-75D1-9FE8-9DE7-4AAA4B047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98" y="5088837"/>
            <a:ext cx="1155619" cy="11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2B5FB-263B-E3DD-936E-0DCFCEA4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Elastic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BFB3E49-4831-3D02-E063-5C3D4D3C0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1" t="21010" r="10837" b="21097"/>
          <a:stretch>
            <a:fillRect/>
          </a:stretch>
        </p:blipFill>
        <p:spPr>
          <a:xfrm>
            <a:off x="616468" y="1790548"/>
            <a:ext cx="4966835" cy="36963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B7396DF-1282-1CD6-54D2-58F53FA2C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1" t="5323" r="51767"/>
          <a:stretch>
            <a:fillRect/>
          </a:stretch>
        </p:blipFill>
        <p:spPr>
          <a:xfrm>
            <a:off x="6331654" y="1603248"/>
            <a:ext cx="2458278" cy="40892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7B7201-265C-45A5-D76F-9BD5738E11E6}"/>
              </a:ext>
            </a:extLst>
          </p:cNvPr>
          <p:cNvSpPr txBox="1"/>
          <p:nvPr/>
        </p:nvSpPr>
        <p:spPr>
          <a:xfrm>
            <a:off x="11385960" y="3736960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0E39D8-02FA-EDD6-82C1-29D9196B478F}"/>
              </a:ext>
            </a:extLst>
          </p:cNvPr>
          <p:cNvSpPr txBox="1"/>
          <p:nvPr/>
        </p:nvSpPr>
        <p:spPr>
          <a:xfrm>
            <a:off x="11385961" y="4380322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1A453-2825-A0F8-70AC-9D0234C4DFBD}"/>
              </a:ext>
            </a:extLst>
          </p:cNvPr>
          <p:cNvSpPr txBox="1"/>
          <p:nvPr/>
        </p:nvSpPr>
        <p:spPr>
          <a:xfrm>
            <a:off x="11385961" y="5036420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BD3725-8F30-1462-8AB9-E29C7DE56793}"/>
              </a:ext>
            </a:extLst>
          </p:cNvPr>
          <p:cNvSpPr txBox="1"/>
          <p:nvPr/>
        </p:nvSpPr>
        <p:spPr>
          <a:xfrm>
            <a:off x="11385959" y="1914525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837D1-7ADE-A38F-A870-D13E15A60B44}"/>
              </a:ext>
            </a:extLst>
          </p:cNvPr>
          <p:cNvSpPr txBox="1"/>
          <p:nvPr/>
        </p:nvSpPr>
        <p:spPr>
          <a:xfrm>
            <a:off x="11385958" y="2493764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42DEB-98A6-0CB3-EE04-D2074E437B3A}"/>
              </a:ext>
            </a:extLst>
          </p:cNvPr>
          <p:cNvSpPr txBox="1"/>
          <p:nvPr/>
        </p:nvSpPr>
        <p:spPr>
          <a:xfrm>
            <a:off x="11385957" y="3100350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3D99320F-9BE3-CC04-EE3F-B0261E0B6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666" r="54152"/>
          <a:stretch>
            <a:fillRect/>
          </a:stretch>
        </p:blipFill>
        <p:spPr>
          <a:xfrm>
            <a:off x="8728972" y="1584879"/>
            <a:ext cx="2469322" cy="41076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2BEE394-F165-B928-A55A-BB3789541054}"/>
              </a:ext>
            </a:extLst>
          </p:cNvPr>
          <p:cNvSpPr txBox="1"/>
          <p:nvPr/>
        </p:nvSpPr>
        <p:spPr>
          <a:xfrm>
            <a:off x="7604259" y="1357140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 err="1"/>
              <a:t>u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A431FE-7F85-AE0C-779B-E0C4BA210736}"/>
              </a:ext>
            </a:extLst>
          </p:cNvPr>
          <p:cNvSpPr txBox="1"/>
          <p:nvPr/>
        </p:nvSpPr>
        <p:spPr>
          <a:xfrm>
            <a:off x="10129954" y="1357139"/>
            <a:ext cx="18957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 err="1"/>
              <a:t>u</a:t>
            </a:r>
            <a:r>
              <a:rPr lang="en-US" baseline="-25000" dirty="0" err="1"/>
              <a:t>z</a:t>
            </a:r>
            <a:endParaRPr lang="en-US" dirty="0"/>
          </a:p>
        </p:txBody>
      </p:sp>
      <p:pic>
        <p:nvPicPr>
          <p:cNvPr id="50" name="Picture 49" descr="A screen shot of a graph&#10;&#10;AI-generated content may be incorrect.">
            <a:extLst>
              <a:ext uri="{FF2B5EF4-FFF2-40B4-BE49-F238E27FC236}">
                <a16:creationId xmlns:a16="http://schemas.microsoft.com/office/drawing/2014/main" id="{94FC28B5-6FA5-357D-85D8-8EC5FBAE7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48" y="1652507"/>
            <a:ext cx="6109755" cy="41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6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23661-6C71-CF54-672A-70FF15F4D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346332AD-6C7B-FC77-5612-4CCF440AEBE2}"/>
              </a:ext>
            </a:extLst>
          </p:cNvPr>
          <p:cNvGrpSpPr/>
          <p:nvPr/>
        </p:nvGrpSpPr>
        <p:grpSpPr>
          <a:xfrm>
            <a:off x="2468880" y="1836031"/>
            <a:ext cx="9838944" cy="4511043"/>
            <a:chOff x="2468880" y="1836031"/>
            <a:chExt cx="9838944" cy="4511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9D5A8-321A-57FA-5A49-5AF06A1F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5437" y="2135435"/>
              <a:ext cx="7772400" cy="3729357"/>
            </a:xfrm>
            <a:prstGeom prst="rect">
              <a:avLst/>
            </a:prstGeom>
          </p:spPr>
        </p:pic>
        <p:pic>
          <p:nvPicPr>
            <p:cNvPr id="43" name="Picture 42" descr="A graph with a line&#10;&#10;AI-generated content may be incorrect.">
              <a:extLst>
                <a:ext uri="{FF2B5EF4-FFF2-40B4-BE49-F238E27FC236}">
                  <a16:creationId xmlns:a16="http://schemas.microsoft.com/office/drawing/2014/main" id="{A922586B-6D66-0F51-D982-EB8A28DA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880" y="1836031"/>
              <a:ext cx="9838944" cy="451104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11B47F8-0C29-D9E2-4191-7A20E828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Fluid-Solid Bathymetry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9A0F5905-AC66-3E31-C863-CE3BBE8CC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175"/>
          <a:stretch>
            <a:fillRect/>
          </a:stretch>
        </p:blipFill>
        <p:spPr>
          <a:xfrm>
            <a:off x="495917" y="807441"/>
            <a:ext cx="5158123" cy="244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8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23F3E-7C78-0351-8E14-9FB36A36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61C50A-FD37-55A0-D986-6B2CBBDF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09" b="5018"/>
          <a:stretch>
            <a:fillRect/>
          </a:stretch>
        </p:blipFill>
        <p:spPr>
          <a:xfrm>
            <a:off x="-377281" y="1290315"/>
            <a:ext cx="6677622" cy="46515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F17A20-63BE-9F07-8D9C-7B635246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(Tromp et al. 2005)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ABAC38-1380-81AB-E345-6715A2B263FF}"/>
              </a:ext>
            </a:extLst>
          </p:cNvPr>
          <p:cNvGrpSpPr/>
          <p:nvPr/>
        </p:nvGrpSpPr>
        <p:grpSpPr>
          <a:xfrm>
            <a:off x="6021545" y="2000251"/>
            <a:ext cx="5881016" cy="3230724"/>
            <a:chOff x="6456783" y="2239347"/>
            <a:chExt cx="5010539" cy="2752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78E94C-7741-866E-A23B-E443D792C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48" t="12284" r="59413" b="68888"/>
            <a:stretch>
              <a:fillRect/>
            </a:stretch>
          </p:blipFill>
          <p:spPr>
            <a:xfrm>
              <a:off x="6492239" y="2290206"/>
              <a:ext cx="4936053" cy="2651760"/>
            </a:xfrm>
            <a:prstGeom prst="rect">
              <a:avLst/>
            </a:prstGeom>
          </p:spPr>
        </p:pic>
        <p:pic>
          <p:nvPicPr>
            <p:cNvPr id="8" name="Picture 7" descr="A graph with a diagram&#10;&#10;AI-generated content may be incorrect.">
              <a:extLst>
                <a:ext uri="{FF2B5EF4-FFF2-40B4-BE49-F238E27FC236}">
                  <a16:creationId xmlns:a16="http://schemas.microsoft.com/office/drawing/2014/main" id="{F7DAA17A-AC77-1724-A4B2-6C4CFBB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47" t="12680" r="13680" b="13911"/>
            <a:stretch>
              <a:fillRect/>
            </a:stretch>
          </p:blipFill>
          <p:spPr>
            <a:xfrm>
              <a:off x="6456783" y="2239347"/>
              <a:ext cx="5010539" cy="275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78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ACD0-5FAB-7D6E-AC8F-CA02B423A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70F20D-4425-9913-35BD-31A1EE81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2942152"/>
            <a:ext cx="7772400" cy="31143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C5A166-C6B6-8C4D-DA07-DDE4F0E0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CUBIT</a:t>
            </a:r>
          </a:p>
        </p:txBody>
      </p:sp>
      <p:pic>
        <p:nvPicPr>
          <p:cNvPr id="6" name="Picture 5" descr="A green square with a hole in the middle&#10;&#10;AI-generated content may be incorrect.">
            <a:extLst>
              <a:ext uri="{FF2B5EF4-FFF2-40B4-BE49-F238E27FC236}">
                <a16:creationId xmlns:a16="http://schemas.microsoft.com/office/drawing/2014/main" id="{8169F45E-B183-42F2-988E-70F04828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990149"/>
            <a:ext cx="5778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185D-7ADF-7F01-06B2-11DA3C962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D7402-6C56-4C5D-6066-A805856A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Translate: Anisotropic Crystal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36CFE2-1253-A433-B14C-97268C3CF154}"/>
              </a:ext>
            </a:extLst>
          </p:cNvPr>
          <p:cNvGrpSpPr/>
          <p:nvPr/>
        </p:nvGrpSpPr>
        <p:grpSpPr>
          <a:xfrm>
            <a:off x="2988263" y="1110715"/>
            <a:ext cx="6230651" cy="5235221"/>
            <a:chOff x="3271212" y="1110715"/>
            <a:chExt cx="5947702" cy="49974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270AFC-18CD-03D8-2AE1-FCBE20FE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60" t="15734" r="15955" b="16197"/>
            <a:stretch>
              <a:fillRect/>
            </a:stretch>
          </p:blipFill>
          <p:spPr>
            <a:xfrm>
              <a:off x="3722068" y="1158659"/>
              <a:ext cx="4603103" cy="4588626"/>
            </a:xfrm>
            <a:prstGeom prst="rect">
              <a:avLst/>
            </a:prstGeom>
          </p:spPr>
        </p:pic>
        <p:pic>
          <p:nvPicPr>
            <p:cNvPr id="16" name="Picture 15" descr="A screen shot of a graph&#10;&#10;AI-generated content may be incorrect.">
              <a:extLst>
                <a:ext uri="{FF2B5EF4-FFF2-40B4-BE49-F238E27FC236}">
                  <a16:creationId xmlns:a16="http://schemas.microsoft.com/office/drawing/2014/main" id="{8C1749DB-E84B-D798-F74D-4A0B8157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212" y="1110715"/>
              <a:ext cx="5947702" cy="4997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731630"/>
      </p:ext>
    </p:extLst>
  </p:cSld>
  <p:clrMapOvr>
    <a:masterClrMapping/>
  </p:clrMapOvr>
</p:sld>
</file>

<file path=ppt/theme/theme1.xml><?xml version="1.0" encoding="utf-8"?>
<a:theme xmlns:a="http://schemas.openxmlformats.org/drawingml/2006/main" name="Princeto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nceton_theme" id="{78253210-4637-2D48-9F82-2BFC47E984C0}" vid="{8D0D0917-84AC-5041-AAA8-5474F182D9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5363</TotalTime>
  <Words>47</Words>
  <Application>Microsoft Macintosh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Helvetica Neue</vt:lpstr>
      <vt:lpstr>Helvetica Neue Light</vt:lpstr>
      <vt:lpstr>Princeton_theme</vt:lpstr>
      <vt:lpstr>SPECFEM++ Tutorial</vt:lpstr>
      <vt:lpstr>Homogeneous Elastic</vt:lpstr>
      <vt:lpstr>Fluid-Solid Bathymetry</vt:lpstr>
      <vt:lpstr>Kernels (Tromp et al. 2005)</vt:lpstr>
      <vt:lpstr>CUBIT</vt:lpstr>
      <vt:lpstr>Translate: Anisotropic Crystal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R Kakodkar</dc:creator>
  <cp:lastModifiedBy>Lucas Sawade</cp:lastModifiedBy>
  <cp:revision>11</cp:revision>
  <dcterms:created xsi:type="dcterms:W3CDTF">2025-05-08T00:14:53Z</dcterms:created>
  <dcterms:modified xsi:type="dcterms:W3CDTF">2025-08-01T15:17:37Z</dcterms:modified>
</cp:coreProperties>
</file>